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50"/>
  </p:notesMasterIdLst>
  <p:sldIdLst>
    <p:sldId id="298" r:id="rId2"/>
    <p:sldId id="313" r:id="rId3"/>
    <p:sldId id="316" r:id="rId4"/>
    <p:sldId id="318" r:id="rId5"/>
    <p:sldId id="301" r:id="rId6"/>
    <p:sldId id="299" r:id="rId7"/>
    <p:sldId id="317" r:id="rId8"/>
    <p:sldId id="314" r:id="rId9"/>
    <p:sldId id="312" r:id="rId10"/>
    <p:sldId id="315" r:id="rId11"/>
    <p:sldId id="302" r:id="rId12"/>
    <p:sldId id="303" r:id="rId13"/>
    <p:sldId id="320" r:id="rId14"/>
    <p:sldId id="319" r:id="rId15"/>
    <p:sldId id="304" r:id="rId16"/>
    <p:sldId id="323" r:id="rId17"/>
    <p:sldId id="325" r:id="rId18"/>
    <p:sldId id="321" r:id="rId19"/>
    <p:sldId id="324" r:id="rId20"/>
    <p:sldId id="326" r:id="rId21"/>
    <p:sldId id="327" r:id="rId22"/>
    <p:sldId id="328" r:id="rId23"/>
    <p:sldId id="306" r:id="rId24"/>
    <p:sldId id="330" r:id="rId25"/>
    <p:sldId id="331" r:id="rId26"/>
    <p:sldId id="332" r:id="rId27"/>
    <p:sldId id="307" r:id="rId28"/>
    <p:sldId id="335" r:id="rId29"/>
    <p:sldId id="336" r:id="rId30"/>
    <p:sldId id="337" r:id="rId31"/>
    <p:sldId id="338" r:id="rId32"/>
    <p:sldId id="333" r:id="rId33"/>
    <p:sldId id="334" r:id="rId34"/>
    <p:sldId id="339" r:id="rId35"/>
    <p:sldId id="340" r:id="rId36"/>
    <p:sldId id="341" r:id="rId37"/>
    <p:sldId id="342" r:id="rId38"/>
    <p:sldId id="343" r:id="rId39"/>
    <p:sldId id="344" r:id="rId40"/>
    <p:sldId id="345" r:id="rId41"/>
    <p:sldId id="346" r:id="rId42"/>
    <p:sldId id="347" r:id="rId43"/>
    <p:sldId id="348" r:id="rId44"/>
    <p:sldId id="349" r:id="rId45"/>
    <p:sldId id="350" r:id="rId46"/>
    <p:sldId id="351" r:id="rId47"/>
    <p:sldId id="352" r:id="rId48"/>
    <p:sldId id="353" r:id="rId49"/>
  </p:sldIdLst>
  <p:sldSz cx="9144000" cy="6858000" type="screen4x3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66"/>
    <a:srgbClr val="DEA400"/>
    <a:srgbClr val="926F00"/>
    <a:srgbClr val="5ED802"/>
    <a:srgbClr val="66EC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>
      <p:cViewPr varScale="1">
        <p:scale>
          <a:sx n="98" d="100"/>
          <a:sy n="98" d="100"/>
        </p:scale>
        <p:origin x="1140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9144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87117"/>
            <a:ext cx="77724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99020"/>
            <a:ext cx="6400800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3"/>
            <a:ext cx="54864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6"/>
            <a:ext cx="77724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6"/>
            <a:ext cx="4040188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6"/>
            <a:ext cx="4041775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2"/>
            <a:ext cx="3008313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5"/>
            <a:ext cx="5111750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5"/>
            <a:ext cx="3008313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42"/>
            <a:ext cx="8229600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38428"/>
            <a:ext cx="8229600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1" y="6356354"/>
            <a:ext cx="21336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nextjournal.com/jbieler/adding-static-type-checking-to-julia-in-100-lines-of-code/" TargetMode="Externa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autwarm/MLStyle.jl/blob/master/acknowledgements.txt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9144000" cy="543339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229600" cy="711081"/>
          </a:xfrm>
        </p:spPr>
        <p:txBody>
          <a:bodyPr/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MLStyle.jl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491880" y="1124744"/>
            <a:ext cx="5400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accent4">
                    <a:lumMod val="50000"/>
                  </a:schemeClr>
                </a:solidFill>
              </a:rPr>
              <a:t>Providing Functional </a:t>
            </a:r>
            <a:r>
              <a:rPr lang="en-US" altLang="zh-CN" sz="1800" dirty="0" smtClean="0">
                <a:solidFill>
                  <a:schemeClr val="accent4">
                    <a:lumMod val="50000"/>
                  </a:schemeClr>
                </a:solidFill>
              </a:rPr>
              <a:t>Programming Infrastructures</a:t>
            </a:r>
            <a:endParaRPr lang="zh-CN" altLang="en-US" sz="1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39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27584" y="1628800"/>
            <a:ext cx="8064896" cy="3682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Better is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better. To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gain better</a:t>
            </a:r>
          </a:p>
          <a:p>
            <a:pPr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Maintenance: writing maintainable code faster</a:t>
            </a:r>
          </a:p>
          <a:p>
            <a:pPr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Readability: writing readable code faster</a:t>
            </a:r>
          </a:p>
          <a:p>
            <a:pPr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Efficiency:  writing faster code faster</a:t>
            </a:r>
          </a:p>
          <a:p>
            <a:pPr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Extensibility: writing extensible code faster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979712" y="242714"/>
            <a:ext cx="4464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Motivations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4867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27584" y="1556792"/>
            <a:ext cx="806489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b="1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Greatly </a:t>
            </a:r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simplify processing complex conditional logics</a:t>
            </a:r>
          </a:p>
          <a:p>
            <a:pPr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b="1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Fast</a:t>
            </a: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b="1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Extensible</a:t>
            </a: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03648" y="476672"/>
            <a:ext cx="63367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Why use </a:t>
            </a:r>
            <a:r>
              <a:rPr lang="en-US" altLang="zh-CN" sz="54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MLStyle.jl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253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39552" y="1196752"/>
            <a:ext cx="806489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Well, </a:t>
            </a: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MLStyle.jl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 is fast, extensible and makes logics simpler?</a:t>
            </a:r>
          </a:p>
          <a:p>
            <a:pPr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I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w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on’t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talk about why pattern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matching itself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is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good,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because we’ll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dip into this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later with examples.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So, how to design and implement the pattern matching that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is </a:t>
            </a:r>
            <a:r>
              <a:rPr lang="en-US" altLang="zh-CN" b="1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extensible and </a:t>
            </a:r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efficient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?</a:t>
            </a:r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2889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55576" y="1196752"/>
            <a:ext cx="8064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47" y="0"/>
            <a:ext cx="80563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1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873" y="-99392"/>
            <a:ext cx="9324528" cy="800474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4943" y="404664"/>
            <a:ext cx="80648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CC0066"/>
                </a:solidFill>
                <a:latin typeface="Eras Medium ITC" panose="020B0602030504020804" pitchFamily="34" charset="0"/>
                <a:ea typeface="+mj-ea"/>
                <a:cs typeface="+mj-cs"/>
              </a:rPr>
              <a:t>Case</a:t>
            </a:r>
            <a:r>
              <a:rPr lang="en-US" altLang="zh-CN" sz="5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study</a:t>
            </a:r>
            <a:endParaRPr lang="en-US" altLang="zh-CN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  <a:p>
            <a:pPr algn="ctr"/>
            <a:endParaRPr lang="en-US" altLang="zh-CN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4020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圆角矩形 108"/>
          <p:cNvSpPr/>
          <p:nvPr/>
        </p:nvSpPr>
        <p:spPr>
          <a:xfrm>
            <a:off x="4811800" y="4303766"/>
            <a:ext cx="3547799" cy="24447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870241" y="4015698"/>
            <a:ext cx="3285779" cy="25117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Straight Arrow Connector 13"/>
          <p:cNvCxnSpPr>
            <a:stCxn id="46" idx="3"/>
            <a:endCxn id="32" idx="0"/>
          </p:cNvCxnSpPr>
          <p:nvPr/>
        </p:nvCxnSpPr>
        <p:spPr>
          <a:xfrm>
            <a:off x="4808799" y="1636636"/>
            <a:ext cx="3017707" cy="375684"/>
          </a:xfrm>
          <a:prstGeom prst="bentConnector2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3"/>
          <p:cNvCxnSpPr>
            <a:stCxn id="46" idx="1"/>
            <a:endCxn id="48" idx="0"/>
          </p:cNvCxnSpPr>
          <p:nvPr/>
        </p:nvCxnSpPr>
        <p:spPr>
          <a:xfrm rot="10800000" flipV="1">
            <a:off x="1848619" y="1636636"/>
            <a:ext cx="1736045" cy="375684"/>
          </a:xfrm>
          <a:prstGeom prst="bentConnector2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lowchart: Terminator 40"/>
          <p:cNvSpPr/>
          <p:nvPr/>
        </p:nvSpPr>
        <p:spPr>
          <a:xfrm>
            <a:off x="7106426" y="2012320"/>
            <a:ext cx="1440160" cy="393099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dirty="0"/>
              <a:t>Whatever</a:t>
            </a:r>
            <a:endParaRPr lang="en-US" sz="1800" dirty="0">
              <a:solidFill>
                <a:schemeClr val="dk1"/>
              </a:solidFill>
            </a:endParaRPr>
          </a:p>
        </p:txBody>
      </p:sp>
      <p:cxnSp>
        <p:nvCxnSpPr>
          <p:cNvPr id="45" name="Straight Arrow Connector 13"/>
          <p:cNvCxnSpPr>
            <a:stCxn id="46" idx="2"/>
            <a:endCxn id="49" idx="0"/>
          </p:cNvCxnSpPr>
          <p:nvPr/>
        </p:nvCxnSpPr>
        <p:spPr>
          <a:xfrm rot="16200000" flipH="1">
            <a:off x="4182428" y="1931133"/>
            <a:ext cx="538117" cy="509511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lowchart: Terminator 40"/>
          <p:cNvSpPr/>
          <p:nvPr/>
        </p:nvSpPr>
        <p:spPr>
          <a:xfrm>
            <a:off x="1003147" y="5615950"/>
            <a:ext cx="1451073" cy="636080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X[1] :</a:t>
            </a:r>
          </a:p>
          <a:p>
            <a:pPr algn="ctr"/>
            <a:r>
              <a:rPr lang="en-US" sz="1600" dirty="0" smtClean="0"/>
              <a:t>captured as a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46" name="Flowchart: Process 37"/>
          <p:cNvSpPr/>
          <p:nvPr/>
        </p:nvSpPr>
        <p:spPr>
          <a:xfrm>
            <a:off x="3584663" y="1356441"/>
            <a:ext cx="1224136" cy="560390"/>
          </a:xfrm>
          <a:prstGeom prst="flowChartProcess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 smtClean="0"/>
              <a:t>var</a:t>
            </a:r>
            <a:r>
              <a:rPr lang="en-US" sz="1800" dirty="0"/>
              <a:t> :</a:t>
            </a:r>
            <a:r>
              <a:rPr lang="en-US" sz="1800" dirty="0" smtClean="0"/>
              <a:t> Or</a:t>
            </a:r>
            <a:endParaRPr lang="en-US" sz="1800" dirty="0">
              <a:solidFill>
                <a:schemeClr val="dk1"/>
              </a:solidFill>
            </a:endParaRPr>
          </a:p>
        </p:txBody>
      </p:sp>
      <p:sp>
        <p:nvSpPr>
          <p:cNvPr id="48" name="Flowchart: Process 37"/>
          <p:cNvSpPr/>
          <p:nvPr/>
        </p:nvSpPr>
        <p:spPr>
          <a:xfrm>
            <a:off x="904496" y="2012320"/>
            <a:ext cx="1888244" cy="757553"/>
          </a:xfrm>
          <a:prstGeom prst="flowChartProcess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chemeClr val="dk1"/>
                </a:solidFill>
              </a:rPr>
              <a:t>X : </a:t>
            </a:r>
            <a:r>
              <a:rPr lang="en-US" altLang="zh-CN" sz="1600" dirty="0" smtClean="0"/>
              <a:t>Tuple{T1, T2, T3}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49" name="Flowchart: Process 37"/>
          <p:cNvSpPr/>
          <p:nvPr/>
        </p:nvSpPr>
        <p:spPr>
          <a:xfrm>
            <a:off x="4094174" y="2454948"/>
            <a:ext cx="1224136" cy="560390"/>
          </a:xfrm>
          <a:prstGeom prst="flowChartProcess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smtClean="0"/>
              <a:t>X : Vector</a:t>
            </a:r>
            <a:endParaRPr lang="en-US" sz="1800" dirty="0">
              <a:solidFill>
                <a:schemeClr val="dk1"/>
              </a:solidFill>
            </a:endParaRPr>
          </a:p>
        </p:txBody>
      </p:sp>
      <p:sp>
        <p:nvSpPr>
          <p:cNvPr id="62" name="Flowchart: Terminator 40"/>
          <p:cNvSpPr/>
          <p:nvPr/>
        </p:nvSpPr>
        <p:spPr>
          <a:xfrm>
            <a:off x="1123081" y="4443190"/>
            <a:ext cx="1451073" cy="636080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dk1"/>
                </a:solidFill>
              </a:rPr>
              <a:t>X[2</a:t>
            </a:r>
            <a:r>
              <a:rPr lang="en-US" sz="1600" dirty="0" smtClean="0"/>
              <a:t>]: pass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66" name="Flowchart: Terminator 40"/>
          <p:cNvSpPr/>
          <p:nvPr/>
        </p:nvSpPr>
        <p:spPr>
          <a:xfrm>
            <a:off x="2587125" y="5235301"/>
            <a:ext cx="1451073" cy="636080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dk1"/>
                </a:solidFill>
              </a:rPr>
              <a:t>X[3</a:t>
            </a:r>
            <a:r>
              <a:rPr lang="en-US" sz="1600" dirty="0" smtClean="0"/>
              <a:t>]: === 3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67" name="Flowchart: Terminator 40"/>
          <p:cNvSpPr/>
          <p:nvPr/>
        </p:nvSpPr>
        <p:spPr>
          <a:xfrm>
            <a:off x="5029067" y="5614291"/>
            <a:ext cx="1451073" cy="636080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X[1] :</a:t>
            </a:r>
          </a:p>
          <a:p>
            <a:pPr algn="ctr"/>
            <a:r>
              <a:rPr lang="en-US" sz="1400" dirty="0" smtClean="0"/>
              <a:t>captured as </a:t>
            </a:r>
            <a:r>
              <a:rPr lang="en-US" sz="1400" dirty="0" err="1" smtClean="0"/>
              <a:t>hd</a:t>
            </a:r>
            <a:endParaRPr lang="en-US" sz="1400" dirty="0">
              <a:solidFill>
                <a:schemeClr val="dk1"/>
              </a:solidFill>
            </a:endParaRPr>
          </a:p>
        </p:txBody>
      </p:sp>
      <p:sp>
        <p:nvSpPr>
          <p:cNvPr id="68" name="Flowchart: Terminator 40"/>
          <p:cNvSpPr/>
          <p:nvPr/>
        </p:nvSpPr>
        <p:spPr>
          <a:xfrm>
            <a:off x="4706242" y="3341512"/>
            <a:ext cx="1451073" cy="636080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dk1"/>
                </a:solidFill>
              </a:rPr>
              <a:t>X : length &gt;= 1</a:t>
            </a:r>
            <a:endParaRPr lang="en-US" sz="1400" dirty="0">
              <a:solidFill>
                <a:schemeClr val="dk1"/>
              </a:solidFill>
            </a:endParaRPr>
          </a:p>
        </p:txBody>
      </p:sp>
      <p:sp>
        <p:nvSpPr>
          <p:cNvPr id="69" name="Flowchart: Terminator 40"/>
          <p:cNvSpPr/>
          <p:nvPr/>
        </p:nvSpPr>
        <p:spPr>
          <a:xfrm>
            <a:off x="6380889" y="4773419"/>
            <a:ext cx="1451073" cy="636080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view(X,2:end):</a:t>
            </a:r>
          </a:p>
          <a:p>
            <a:pPr algn="ctr"/>
            <a:r>
              <a:rPr lang="en-US" sz="1400" dirty="0" smtClean="0"/>
              <a:t>captured as </a:t>
            </a:r>
            <a:r>
              <a:rPr lang="en-US" sz="1400" dirty="0" err="1" smtClean="0"/>
              <a:t>tl</a:t>
            </a:r>
            <a:endParaRPr lang="en-US" sz="1400" dirty="0">
              <a:solidFill>
                <a:schemeClr val="dk1"/>
              </a:solidFill>
            </a:endParaRPr>
          </a:p>
        </p:txBody>
      </p:sp>
      <p:cxnSp>
        <p:nvCxnSpPr>
          <p:cNvPr id="70" name="Straight Arrow Connector 13"/>
          <p:cNvCxnSpPr>
            <a:stCxn id="48" idx="2"/>
            <a:endCxn id="97" idx="0"/>
          </p:cNvCxnSpPr>
          <p:nvPr/>
        </p:nvCxnSpPr>
        <p:spPr>
          <a:xfrm rot="16200000" flipH="1">
            <a:off x="1557962" y="3060528"/>
            <a:ext cx="1245825" cy="664513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13"/>
          <p:cNvCxnSpPr>
            <a:stCxn id="49" idx="2"/>
            <a:endCxn id="68" idx="0"/>
          </p:cNvCxnSpPr>
          <p:nvPr/>
        </p:nvCxnSpPr>
        <p:spPr>
          <a:xfrm rot="16200000" flipH="1">
            <a:off x="4905923" y="2815656"/>
            <a:ext cx="326174" cy="725537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文本框 87"/>
          <p:cNvSpPr txBox="1"/>
          <p:nvPr/>
        </p:nvSpPr>
        <p:spPr>
          <a:xfrm>
            <a:off x="2267744" y="250879"/>
            <a:ext cx="8064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CC0066"/>
                </a:solidFill>
              </a:rPr>
              <a:t>Decision Tree</a:t>
            </a:r>
            <a:endParaRPr lang="zh-CN" altLang="en-US" sz="5400" dirty="0">
              <a:solidFill>
                <a:srgbClr val="CC0066"/>
              </a:solidFill>
            </a:endParaRPr>
          </a:p>
        </p:txBody>
      </p:sp>
      <p:sp>
        <p:nvSpPr>
          <p:cNvPr id="91" name="Flowchart: Process 37"/>
          <p:cNvSpPr/>
          <p:nvPr/>
        </p:nvSpPr>
        <p:spPr>
          <a:xfrm>
            <a:off x="573897" y="466211"/>
            <a:ext cx="1126530" cy="470632"/>
          </a:xfrm>
          <a:prstGeom prst="flowChartProcess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dk1"/>
                </a:solidFill>
              </a:rPr>
              <a:t>Composite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92" name="Flowchart: Terminator 40"/>
          <p:cNvSpPr/>
          <p:nvPr/>
        </p:nvSpPr>
        <p:spPr>
          <a:xfrm>
            <a:off x="504108" y="1166003"/>
            <a:ext cx="1196319" cy="469224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dk1"/>
                </a:solidFill>
              </a:rPr>
              <a:t>primitive</a:t>
            </a:r>
            <a:endParaRPr lang="en-US" sz="1600" dirty="0">
              <a:solidFill>
                <a:schemeClr val="dk1"/>
              </a:solidFill>
            </a:endParaRPr>
          </a:p>
        </p:txBody>
      </p:sp>
      <p:cxnSp>
        <p:nvCxnSpPr>
          <p:cNvPr id="117" name="Straight Arrow Connector 13"/>
          <p:cNvCxnSpPr>
            <a:stCxn id="68" idx="2"/>
            <a:endCxn id="109" idx="0"/>
          </p:cNvCxnSpPr>
          <p:nvPr/>
        </p:nvCxnSpPr>
        <p:spPr>
          <a:xfrm rot="16200000" flipH="1">
            <a:off x="5845652" y="3563718"/>
            <a:ext cx="326174" cy="1153921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文本框 128"/>
          <p:cNvSpPr txBox="1"/>
          <p:nvPr/>
        </p:nvSpPr>
        <p:spPr>
          <a:xfrm>
            <a:off x="2817965" y="4260266"/>
            <a:ext cx="1369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And block</a:t>
            </a:r>
            <a:endParaRPr lang="zh-CN" altLang="en-US" dirty="0"/>
          </a:p>
        </p:txBody>
      </p:sp>
      <p:sp>
        <p:nvSpPr>
          <p:cNvPr id="130" name="文本框 129"/>
          <p:cNvSpPr txBox="1"/>
          <p:nvPr/>
        </p:nvSpPr>
        <p:spPr>
          <a:xfrm>
            <a:off x="6700408" y="5614291"/>
            <a:ext cx="1369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And block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962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009" y="1166003"/>
            <a:ext cx="4417959" cy="489066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97" name="圆角矩形 96"/>
          <p:cNvSpPr/>
          <p:nvPr/>
        </p:nvSpPr>
        <p:spPr>
          <a:xfrm>
            <a:off x="870241" y="4015698"/>
            <a:ext cx="3285779" cy="25117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lowchart: Terminator 40"/>
          <p:cNvSpPr/>
          <p:nvPr/>
        </p:nvSpPr>
        <p:spPr>
          <a:xfrm>
            <a:off x="1086480" y="4320137"/>
            <a:ext cx="1451073" cy="636080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X[1] :</a:t>
            </a:r>
          </a:p>
          <a:p>
            <a:pPr algn="ctr"/>
            <a:r>
              <a:rPr lang="en-US" sz="1600" dirty="0" smtClean="0"/>
              <a:t>captured as a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48" name="Flowchart: Process 37"/>
          <p:cNvSpPr/>
          <p:nvPr/>
        </p:nvSpPr>
        <p:spPr>
          <a:xfrm>
            <a:off x="904496" y="2012320"/>
            <a:ext cx="1888244" cy="757553"/>
          </a:xfrm>
          <a:prstGeom prst="flowChartProcess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chemeClr val="dk1"/>
                </a:solidFill>
              </a:rPr>
              <a:t>X : </a:t>
            </a:r>
            <a:r>
              <a:rPr lang="en-US" altLang="zh-CN" sz="1600" dirty="0" smtClean="0"/>
              <a:t>Tuple{T1, T2, T3}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62" name="Flowchart: Terminator 40"/>
          <p:cNvSpPr/>
          <p:nvPr/>
        </p:nvSpPr>
        <p:spPr>
          <a:xfrm>
            <a:off x="2537553" y="5298181"/>
            <a:ext cx="1451073" cy="636080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dk1"/>
                </a:solidFill>
              </a:rPr>
              <a:t>X[2</a:t>
            </a:r>
            <a:r>
              <a:rPr lang="en-US" sz="1600" dirty="0" smtClean="0"/>
              <a:t>]: pass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66" name="Flowchart: Terminator 40"/>
          <p:cNvSpPr/>
          <p:nvPr/>
        </p:nvSpPr>
        <p:spPr>
          <a:xfrm>
            <a:off x="1038204" y="5458820"/>
            <a:ext cx="1451073" cy="636080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dk1"/>
                </a:solidFill>
              </a:rPr>
              <a:t>X[3</a:t>
            </a:r>
            <a:r>
              <a:rPr lang="en-US" sz="1600" dirty="0" smtClean="0"/>
              <a:t>]: === 3</a:t>
            </a:r>
            <a:endParaRPr lang="en-US" sz="1600" dirty="0">
              <a:solidFill>
                <a:schemeClr val="dk1"/>
              </a:solidFill>
            </a:endParaRPr>
          </a:p>
        </p:txBody>
      </p:sp>
      <p:cxnSp>
        <p:nvCxnSpPr>
          <p:cNvPr id="70" name="Straight Arrow Connector 13"/>
          <p:cNvCxnSpPr>
            <a:stCxn id="48" idx="2"/>
            <a:endCxn id="97" idx="0"/>
          </p:cNvCxnSpPr>
          <p:nvPr/>
        </p:nvCxnSpPr>
        <p:spPr>
          <a:xfrm rot="16200000" flipH="1">
            <a:off x="1557962" y="3060528"/>
            <a:ext cx="1245825" cy="664513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Flowchart: Process 37"/>
          <p:cNvSpPr/>
          <p:nvPr/>
        </p:nvSpPr>
        <p:spPr>
          <a:xfrm>
            <a:off x="573897" y="466211"/>
            <a:ext cx="1126530" cy="470632"/>
          </a:xfrm>
          <a:prstGeom prst="flowChartProcess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dk1"/>
                </a:solidFill>
              </a:rPr>
              <a:t>Composite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92" name="Flowchart: Terminator 40"/>
          <p:cNvSpPr/>
          <p:nvPr/>
        </p:nvSpPr>
        <p:spPr>
          <a:xfrm>
            <a:off x="504108" y="1166003"/>
            <a:ext cx="1196319" cy="469224"/>
          </a:xfrm>
          <a:prstGeom prst="flowChartTerminator">
            <a:avLst/>
          </a:prstGeom>
          <a:gradFill>
            <a:gsLst>
              <a:gs pos="0">
                <a:schemeClr val="bg1">
                  <a:alpha val="46000"/>
                </a:schemeClr>
              </a:gs>
              <a:gs pos="77000">
                <a:schemeClr val="tx2">
                  <a:lumMod val="20000"/>
                  <a:lumOff val="80000"/>
                  <a:alpha val="77000"/>
                </a:schemeClr>
              </a:gs>
            </a:gsLst>
            <a:lin ang="2700000" scaled="0"/>
          </a:gradFill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dk1"/>
                </a:solidFill>
              </a:rPr>
              <a:t>primitive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2817965" y="4260266"/>
            <a:ext cx="1369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And block</a:t>
            </a:r>
            <a:endParaRPr lang="zh-CN" altLang="en-US" dirty="0"/>
          </a:p>
        </p:txBody>
      </p:sp>
      <p:cxnSp>
        <p:nvCxnSpPr>
          <p:cNvPr id="18" name="直接箭头连接符 17"/>
          <p:cNvCxnSpPr>
            <a:stCxn id="48" idx="3"/>
          </p:cNvCxnSpPr>
          <p:nvPr/>
        </p:nvCxnSpPr>
        <p:spPr>
          <a:xfrm>
            <a:off x="2792740" y="2391097"/>
            <a:ext cx="3193182" cy="803958"/>
          </a:xfrm>
          <a:prstGeom prst="straightConnector1">
            <a:avLst/>
          </a:prstGeom>
          <a:ln w="63500">
            <a:solidFill>
              <a:srgbClr val="FF0000">
                <a:alpha val="41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66" idx="3"/>
          </p:cNvCxnSpPr>
          <p:nvPr/>
        </p:nvCxnSpPr>
        <p:spPr>
          <a:xfrm flipV="1">
            <a:off x="2489277" y="3611334"/>
            <a:ext cx="3496645" cy="2165526"/>
          </a:xfrm>
          <a:prstGeom prst="straightConnector1">
            <a:avLst/>
          </a:prstGeom>
          <a:ln w="63500">
            <a:solidFill>
              <a:schemeClr val="accent6">
                <a:lumMod val="75000"/>
                <a:alpha val="50000"/>
              </a:schemeClr>
            </a:solidFill>
            <a:tailEnd type="triangle"/>
          </a:ln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41" idx="3"/>
          </p:cNvCxnSpPr>
          <p:nvPr/>
        </p:nvCxnSpPr>
        <p:spPr>
          <a:xfrm flipV="1">
            <a:off x="2537553" y="3401973"/>
            <a:ext cx="2898543" cy="1236204"/>
          </a:xfrm>
          <a:prstGeom prst="straightConnector1">
            <a:avLst/>
          </a:prstGeom>
          <a:ln w="63500">
            <a:solidFill>
              <a:schemeClr val="tx1">
                <a:lumMod val="95000"/>
                <a:lumOff val="5000"/>
                <a:alpha val="41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2267744" y="142912"/>
            <a:ext cx="8064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solidFill>
                  <a:srgbClr val="CC0066"/>
                </a:solidFill>
              </a:rPr>
              <a:t>Decision Tree </a:t>
            </a:r>
            <a:r>
              <a:rPr lang="en-US" altLang="zh-CN" sz="4800" dirty="0">
                <a:solidFill>
                  <a:srgbClr val="CC0066"/>
                </a:solidFill>
              </a:rPr>
              <a:t>a</a:t>
            </a:r>
            <a:r>
              <a:rPr lang="en-US" altLang="zh-CN" sz="4800" dirty="0" smtClean="0">
                <a:solidFill>
                  <a:srgbClr val="CC0066"/>
                </a:solidFill>
              </a:rPr>
              <a:t>s Function</a:t>
            </a:r>
            <a:endParaRPr lang="zh-CN" altLang="en-US" sz="4800" dirty="0">
              <a:solidFill>
                <a:srgbClr val="CC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93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31640" y="278092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 dirty="0">
                <a:solidFill>
                  <a:srgbClr val="CC0066"/>
                </a:solidFill>
              </a:rPr>
              <a:t>pattern(target</a:t>
            </a:r>
            <a:r>
              <a:rPr lang="en-US" altLang="zh-CN" sz="2800" b="1" i="1" dirty="0" smtClean="0">
                <a:solidFill>
                  <a:srgbClr val="CC0066"/>
                </a:solidFill>
              </a:rPr>
              <a:t>, remainder) </a:t>
            </a:r>
            <a:r>
              <a:rPr lang="en-US" altLang="zh-CN" sz="2800" b="1" i="1" dirty="0">
                <a:solidFill>
                  <a:srgbClr val="CC0066"/>
                </a:solidFill>
              </a:rPr>
              <a:t>= </a:t>
            </a:r>
            <a:r>
              <a:rPr lang="en-US" altLang="zh-CN" sz="2800" b="1" i="1" dirty="0" err="1">
                <a:solidFill>
                  <a:srgbClr val="CC0066"/>
                </a:solidFill>
              </a:rPr>
              <a:t>generated_code</a:t>
            </a:r>
            <a:endParaRPr lang="en-US" altLang="zh-CN" sz="2800" b="1" i="1" dirty="0">
              <a:solidFill>
                <a:srgbClr val="CC0066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99592" y="260648"/>
            <a:ext cx="8064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rgbClr val="CC0066"/>
                </a:solidFill>
              </a:rPr>
              <a:t>Decision Tree </a:t>
            </a:r>
            <a:r>
              <a:rPr lang="en-US" altLang="zh-CN" sz="5400" dirty="0">
                <a:solidFill>
                  <a:srgbClr val="CC0066"/>
                </a:solidFill>
              </a:rPr>
              <a:t>a</a:t>
            </a:r>
            <a:r>
              <a:rPr lang="en-US" altLang="zh-CN" sz="5400" dirty="0" smtClean="0">
                <a:solidFill>
                  <a:srgbClr val="CC0066"/>
                </a:solidFill>
              </a:rPr>
              <a:t>s Function</a:t>
            </a:r>
            <a:endParaRPr lang="zh-CN" altLang="en-US" sz="5400" dirty="0">
              <a:solidFill>
                <a:srgbClr val="CC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850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文本框 87"/>
          <p:cNvSpPr txBox="1"/>
          <p:nvPr/>
        </p:nvSpPr>
        <p:spPr>
          <a:xfrm>
            <a:off x="827584" y="201414"/>
            <a:ext cx="8064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rgbClr val="CC0066"/>
                </a:solidFill>
              </a:rPr>
              <a:t>Decision Tree </a:t>
            </a:r>
            <a:r>
              <a:rPr lang="en-US" altLang="zh-CN" sz="5400" dirty="0" smtClean="0">
                <a:solidFill>
                  <a:srgbClr val="CC0066"/>
                </a:solidFill>
              </a:rPr>
              <a:t>as </a:t>
            </a:r>
            <a:r>
              <a:rPr lang="en-US" altLang="zh-CN" sz="5400" dirty="0" smtClean="0">
                <a:solidFill>
                  <a:srgbClr val="CC0066"/>
                </a:solidFill>
              </a:rPr>
              <a:t>Function</a:t>
            </a:r>
            <a:endParaRPr lang="zh-CN" altLang="en-US" sz="5400" dirty="0">
              <a:solidFill>
                <a:srgbClr val="CC0066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098848"/>
            <a:ext cx="4176464" cy="5712994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55424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980728"/>
            <a:ext cx="7704856" cy="6114404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88" name="文本框 87"/>
          <p:cNvSpPr txBox="1"/>
          <p:nvPr/>
        </p:nvSpPr>
        <p:spPr>
          <a:xfrm>
            <a:off x="827584" y="201414"/>
            <a:ext cx="8064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rgbClr val="CC0066"/>
                </a:solidFill>
              </a:rPr>
              <a:t>Decision Tree </a:t>
            </a:r>
            <a:r>
              <a:rPr lang="en-US" altLang="zh-CN" sz="5400" dirty="0">
                <a:solidFill>
                  <a:srgbClr val="CC0066"/>
                </a:solidFill>
              </a:rPr>
              <a:t>a</a:t>
            </a:r>
            <a:r>
              <a:rPr lang="en-US" altLang="zh-CN" sz="5400" dirty="0" smtClean="0">
                <a:solidFill>
                  <a:srgbClr val="CC0066"/>
                </a:solidFill>
              </a:rPr>
              <a:t>s Function</a:t>
            </a:r>
            <a:endParaRPr lang="zh-CN" altLang="en-US" sz="5400" dirty="0">
              <a:solidFill>
                <a:srgbClr val="CC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73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5536" y="692696"/>
            <a:ext cx="806489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Who am I?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I’m a student recommended by my idol Oleg </a:t>
            </a:r>
            <a:r>
              <a:rPr lang="en-US" altLang="zh-CN" dirty="0" err="1" smtClean="0"/>
              <a:t>Kiselyov</a:t>
            </a:r>
            <a:r>
              <a:rPr lang="en-US" altLang="zh-CN" dirty="0" smtClean="0"/>
              <a:t> to study in University of Tsukuba, Japan. Currently as a </a:t>
            </a:r>
            <a:r>
              <a:rPr lang="en-US" altLang="zh-CN" dirty="0" err="1" smtClean="0"/>
              <a:t>kenkyusei</a:t>
            </a:r>
            <a:r>
              <a:rPr lang="en-US" altLang="zh-CN" dirty="0" smtClean="0"/>
              <a:t>, instead of a regular master student, for the admission is in next April.</a:t>
            </a:r>
          </a:p>
          <a:p>
            <a:endParaRPr lang="en-US" altLang="zh-CN" dirty="0"/>
          </a:p>
          <a:p>
            <a:r>
              <a:rPr lang="en-US" altLang="zh-CN" dirty="0" smtClean="0"/>
              <a:t>Major: Metaprogramming(according to Oleg’s recommendation letter), Programming Languages, Functional Programming, etc.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Supervisors: Prof. </a:t>
            </a:r>
            <a:r>
              <a:rPr lang="en-US" altLang="zh-CN" dirty="0" err="1" smtClean="0"/>
              <a:t>Yukiyoshi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Kameyama</a:t>
            </a:r>
            <a:r>
              <a:rPr lang="en-US" altLang="zh-CN" dirty="0" smtClean="0"/>
              <a:t> and Prof. Oleg </a:t>
            </a:r>
            <a:r>
              <a:rPr lang="en-US" altLang="zh-CN" dirty="0" err="1" smtClean="0"/>
              <a:t>Kiselyov</a:t>
            </a:r>
            <a:r>
              <a:rPr lang="en-US" altLang="zh-CN" dirty="0" smtClean="0"/>
              <a:t>.</a:t>
            </a:r>
          </a:p>
          <a:p>
            <a:endParaRPr lang="en-US" altLang="zh-CN" dirty="0"/>
          </a:p>
          <a:p>
            <a:r>
              <a:rPr lang="en-US" altLang="zh-CN" dirty="0" smtClean="0"/>
              <a:t>Thanks to them for the appreciations and helps from them about my application. Thus I can spend more time on working with my favorite fields.</a:t>
            </a:r>
          </a:p>
        </p:txBody>
      </p:sp>
    </p:spTree>
    <p:extLst>
      <p:ext uri="{BB962C8B-B14F-4D97-AF65-F5344CB8AC3E}">
        <p14:creationId xmlns:p14="http://schemas.microsoft.com/office/powerpoint/2010/main" val="117680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文本框 87"/>
          <p:cNvSpPr txBox="1"/>
          <p:nvPr/>
        </p:nvSpPr>
        <p:spPr>
          <a:xfrm>
            <a:off x="827584" y="120775"/>
            <a:ext cx="8064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rgbClr val="CC0066"/>
                </a:solidFill>
              </a:rPr>
              <a:t>Decision Tree </a:t>
            </a:r>
            <a:r>
              <a:rPr lang="en-US" altLang="zh-CN" sz="5400" dirty="0">
                <a:solidFill>
                  <a:srgbClr val="CC0066"/>
                </a:solidFill>
              </a:rPr>
              <a:t>a</a:t>
            </a:r>
            <a:r>
              <a:rPr lang="en-US" altLang="zh-CN" sz="5400" dirty="0" smtClean="0">
                <a:solidFill>
                  <a:srgbClr val="CC0066"/>
                </a:solidFill>
              </a:rPr>
              <a:t>s Function</a:t>
            </a:r>
            <a:endParaRPr lang="zh-CN" altLang="en-US" sz="5400" dirty="0">
              <a:solidFill>
                <a:srgbClr val="CC0066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502389"/>
            <a:ext cx="6336704" cy="5355611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6" name="文本框 5"/>
          <p:cNvSpPr txBox="1"/>
          <p:nvPr/>
        </p:nvSpPr>
        <p:spPr>
          <a:xfrm>
            <a:off x="827584" y="1044105"/>
            <a:ext cx="8064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CC0066"/>
                </a:solidFill>
              </a:rPr>
              <a:t>Constructor patterns/</a:t>
            </a:r>
            <a:r>
              <a:rPr lang="en-US" altLang="zh-CN" sz="2800" dirty="0" err="1" smtClean="0">
                <a:solidFill>
                  <a:srgbClr val="CC0066"/>
                </a:solidFill>
              </a:rPr>
              <a:t>recognisers</a:t>
            </a:r>
            <a:r>
              <a:rPr lang="en-US" altLang="zh-CN" sz="2800" dirty="0" smtClean="0">
                <a:solidFill>
                  <a:srgbClr val="CC0066"/>
                </a:solidFill>
              </a:rPr>
              <a:t>, e.g., tuple pattern</a:t>
            </a:r>
          </a:p>
        </p:txBody>
      </p:sp>
    </p:spTree>
    <p:extLst>
      <p:ext uri="{BB962C8B-B14F-4D97-AF65-F5344CB8AC3E}">
        <p14:creationId xmlns:p14="http://schemas.microsoft.com/office/powerpoint/2010/main" val="2089061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文本框 87"/>
          <p:cNvSpPr txBox="1"/>
          <p:nvPr/>
        </p:nvSpPr>
        <p:spPr>
          <a:xfrm>
            <a:off x="899592" y="260648"/>
            <a:ext cx="8064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rgbClr val="CC0066"/>
                </a:solidFill>
              </a:rPr>
              <a:t>P</a:t>
            </a:r>
            <a:r>
              <a:rPr lang="en-US" altLang="zh-CN" sz="5400" dirty="0" smtClean="0">
                <a:solidFill>
                  <a:srgbClr val="CC0066"/>
                </a:solidFill>
              </a:rPr>
              <a:t>attern Matching </a:t>
            </a:r>
            <a:r>
              <a:rPr lang="en-US" altLang="zh-CN" sz="5400" dirty="0" smtClean="0">
                <a:solidFill>
                  <a:srgbClr val="CC0066"/>
                </a:solidFill>
              </a:rPr>
              <a:t>S</a:t>
            </a:r>
            <a:r>
              <a:rPr lang="en-US" altLang="zh-CN" sz="5400" dirty="0" smtClean="0">
                <a:solidFill>
                  <a:srgbClr val="CC0066"/>
                </a:solidFill>
              </a:rPr>
              <a:t>yntax</a:t>
            </a:r>
            <a:endParaRPr lang="zh-CN" altLang="en-US" sz="5400" dirty="0">
              <a:solidFill>
                <a:srgbClr val="CC0066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8840"/>
            <a:ext cx="9144000" cy="4615821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3" name="文本框 2"/>
          <p:cNvSpPr txBox="1"/>
          <p:nvPr/>
        </p:nvSpPr>
        <p:spPr>
          <a:xfrm>
            <a:off x="683568" y="1340768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In terms of semantics,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85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文本框 87"/>
          <p:cNvSpPr txBox="1"/>
          <p:nvPr/>
        </p:nvSpPr>
        <p:spPr>
          <a:xfrm>
            <a:off x="2555776" y="116632"/>
            <a:ext cx="8064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rgbClr val="CC0066"/>
                </a:solidFill>
              </a:rPr>
              <a:t>Extensible</a:t>
            </a:r>
            <a:endParaRPr lang="zh-CN" altLang="en-US" sz="5400" dirty="0">
              <a:solidFill>
                <a:srgbClr val="CC0066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412" y="1039962"/>
            <a:ext cx="4724812" cy="532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24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6" y="0"/>
            <a:ext cx="9061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53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8" y="981688"/>
            <a:ext cx="4508516" cy="503208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164" y="978601"/>
            <a:ext cx="4448064" cy="50320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9552" y="77378"/>
            <a:ext cx="8064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rgbClr val="CC0066"/>
                </a:solidFill>
              </a:rPr>
              <a:t>Efficient</a:t>
            </a:r>
            <a:endParaRPr lang="zh-CN" altLang="en-US" sz="5400" dirty="0">
              <a:solidFill>
                <a:srgbClr val="CC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00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3568" y="980728"/>
            <a:ext cx="806489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i="1" dirty="0" smtClean="0">
                <a:solidFill>
                  <a:srgbClr val="CC0066"/>
                </a:solidFill>
              </a:rPr>
              <a:t>The use of the singleton </a:t>
            </a:r>
            <a:r>
              <a:rPr lang="en-US" altLang="zh-CN" sz="3200" b="1" i="1" dirty="0">
                <a:solidFill>
                  <a:srgbClr val="CC0066"/>
                </a:solidFill>
              </a:rPr>
              <a:t>f</a:t>
            </a:r>
            <a:r>
              <a:rPr lang="en-US" altLang="zh-CN" sz="3200" b="1" i="1" dirty="0" smtClean="0">
                <a:solidFill>
                  <a:srgbClr val="CC0066"/>
                </a:solidFill>
              </a:rPr>
              <a:t>ailed</a:t>
            </a:r>
            <a:r>
              <a:rPr lang="en-US" altLang="zh-CN" sz="3200" i="1" dirty="0" smtClean="0">
                <a:solidFill>
                  <a:srgbClr val="CC0066"/>
                </a:solidFill>
              </a:rPr>
              <a:t> does hurt the performance in some cases. </a:t>
            </a:r>
            <a:r>
              <a:rPr lang="en-US" altLang="zh-CN" sz="3200" i="1" dirty="0" err="1" smtClean="0">
                <a:solidFill>
                  <a:srgbClr val="CC0066"/>
                </a:solidFill>
              </a:rPr>
              <a:t>Match.jl</a:t>
            </a:r>
            <a:r>
              <a:rPr lang="en-US" altLang="zh-CN" sz="3200" i="1" dirty="0" smtClean="0">
                <a:solidFill>
                  <a:srgbClr val="CC0066"/>
                </a:solidFill>
              </a:rPr>
              <a:t> uses </a:t>
            </a:r>
            <a:r>
              <a:rPr lang="en-US" altLang="zh-CN" sz="3200" b="1" i="1" dirty="0" smtClean="0">
                <a:solidFill>
                  <a:srgbClr val="CC0066"/>
                </a:solidFill>
              </a:rPr>
              <a:t>nothing</a:t>
            </a:r>
            <a:r>
              <a:rPr lang="en-US" altLang="zh-CN" sz="3200" i="1" dirty="0" smtClean="0">
                <a:solidFill>
                  <a:srgbClr val="CC0066"/>
                </a:solidFill>
              </a:rPr>
              <a:t> instead of a </a:t>
            </a:r>
            <a:r>
              <a:rPr lang="en-US" altLang="zh-CN" sz="3200" b="1" i="1" dirty="0" smtClean="0">
                <a:solidFill>
                  <a:srgbClr val="CC0066"/>
                </a:solidFill>
              </a:rPr>
              <a:t>failed</a:t>
            </a:r>
            <a:r>
              <a:rPr lang="en-US" altLang="zh-CN" sz="3200" i="1" dirty="0" smtClean="0">
                <a:solidFill>
                  <a:srgbClr val="CC0066"/>
                </a:solidFill>
              </a:rPr>
              <a:t>, thus despite of extensibility it’s still weaker(no exhaustive matching) but can be faster in a contrived case:</a:t>
            </a:r>
          </a:p>
          <a:p>
            <a:endParaRPr lang="en-US" altLang="zh-CN" sz="3200" i="1" dirty="0" smtClean="0">
              <a:solidFill>
                <a:srgbClr val="CC0066"/>
              </a:solidFill>
            </a:endParaRPr>
          </a:p>
          <a:p>
            <a:r>
              <a:rPr lang="en-US" altLang="zh-CN" sz="3200" i="1" dirty="0" smtClean="0">
                <a:solidFill>
                  <a:srgbClr val="CC0066"/>
                </a:solidFill>
              </a:rPr>
              <a:t>e.g., when dispatching is not static/cannot get specialized in compiling time.</a:t>
            </a:r>
          </a:p>
          <a:p>
            <a:endParaRPr lang="en-US" altLang="zh-CN" sz="3200" i="1" dirty="0">
              <a:solidFill>
                <a:srgbClr val="CC0066"/>
              </a:solidFill>
            </a:endParaRPr>
          </a:p>
          <a:p>
            <a:r>
              <a:rPr lang="en-US" altLang="zh-CN" sz="3200" i="1" dirty="0" smtClean="0">
                <a:solidFill>
                  <a:srgbClr val="CC0066"/>
                </a:solidFill>
              </a:rPr>
              <a:t>P.S: Julia optimizes </a:t>
            </a:r>
            <a:r>
              <a:rPr lang="en-US" altLang="zh-CN" sz="3200" b="1" i="1" dirty="0" smtClean="0">
                <a:solidFill>
                  <a:srgbClr val="CC0066"/>
                </a:solidFill>
              </a:rPr>
              <a:t>nothing</a:t>
            </a:r>
            <a:r>
              <a:rPr lang="en-US" altLang="zh-CN" sz="3200" i="1" dirty="0" smtClean="0">
                <a:solidFill>
                  <a:srgbClr val="CC0066"/>
                </a:solidFill>
              </a:rPr>
              <a:t> particularly.</a:t>
            </a:r>
          </a:p>
        </p:txBody>
      </p:sp>
    </p:spTree>
    <p:extLst>
      <p:ext uri="{BB962C8B-B14F-4D97-AF65-F5344CB8AC3E}">
        <p14:creationId xmlns:p14="http://schemas.microsoft.com/office/powerpoint/2010/main" val="16540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5536" y="1700808"/>
            <a:ext cx="885698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1. Frequent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and compatible updates for incoming features  </a:t>
            </a:r>
            <a:endParaRPr lang="en-US" altLang="zh-CN" dirty="0" smtClean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    to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fit the real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world demands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2. Fast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issue solving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3. I’m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doing research in the concerned fields and I have rich skills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on     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   the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concerned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topics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4. Planning to make </a:t>
            </a:r>
            <a:r>
              <a:rPr lang="en-US" altLang="zh-CN" dirty="0" err="1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MLStyle.jl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 as a dev-only dependency via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   our bootstrap mechanism.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…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7544" y="836712"/>
            <a:ext cx="80137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Additional Reasons for using </a:t>
            </a:r>
            <a:r>
              <a:rPr lang="en-US" altLang="zh-CN" sz="36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MLStyle.jl</a:t>
            </a:r>
            <a:endParaRPr lang="zh-CN" altLang="en-US" sz="36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6387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575726" y="332656"/>
            <a:ext cx="308289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39552" y="913616"/>
            <a:ext cx="8856984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 smtClean="0"/>
          </a:p>
          <a:p>
            <a:endParaRPr lang="en-US" altLang="zh-CN" dirty="0" smtClean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Debugger</a:t>
            </a:r>
          </a:p>
          <a:p>
            <a:pPr marL="45720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Parsing, parsing expression generator</a:t>
            </a:r>
          </a:p>
          <a:p>
            <a:pPr marL="45720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DSL/full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featured programming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languages</a:t>
            </a:r>
            <a:endParaRPr lang="en-US" altLang="zh-CN" dirty="0" smtClean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 marL="45720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Py2JL.jl/</a:t>
            </a:r>
            <a:r>
              <a:rPr lang="en-US" altLang="zh-CN" dirty="0" err="1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Transpilers</a:t>
            </a:r>
            <a:endParaRPr lang="en-US" altLang="zh-CN" dirty="0" smtClean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 marL="45720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Extending literal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syntaxes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 marL="45720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Query </a:t>
            </a:r>
            <a:r>
              <a:rPr lang="en-US" altLang="zh-CN" dirty="0" err="1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eDSL</a:t>
            </a:r>
            <a:endParaRPr lang="en-US" altLang="zh-CN" dirty="0" smtClean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 marL="45720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Syntax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extension</a:t>
            </a:r>
          </a:p>
          <a:p>
            <a:pPr marL="45720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Static type checking for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Julia </a:t>
            </a:r>
            <a:r>
              <a:rPr lang="en-US" altLang="zh-CN" sz="2000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(special thanks to Jonathan </a:t>
            </a:r>
            <a:r>
              <a:rPr lang="en-US" altLang="zh-CN" sz="2000" dirty="0" err="1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Bieler</a:t>
            </a:r>
            <a:r>
              <a:rPr lang="en-US" altLang="zh-CN" sz="2000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!)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 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32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44204" y="24184"/>
            <a:ext cx="697659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Debugger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99" y="1124744"/>
            <a:ext cx="6913225" cy="548618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01797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44204" y="24184"/>
            <a:ext cx="697659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Debugger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1052736"/>
            <a:ext cx="4336696" cy="558924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46696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95536" y="332656"/>
            <a:ext cx="864096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1. What 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is </a:t>
            </a:r>
            <a:r>
              <a:rPr lang="en-US" altLang="zh-CN" sz="3600" b="1" dirty="0" err="1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MLStyle.jl</a:t>
            </a:r>
            <a:endParaRPr lang="en-US" altLang="zh-CN" sz="3600" b="1" dirty="0" smtClean="0">
              <a:solidFill>
                <a:schemeClr val="accent5">
                  <a:lumMod val="75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2. Why I made </a:t>
            </a:r>
            <a:r>
              <a:rPr lang="en-US" altLang="zh-CN" sz="3600" b="1" dirty="0" err="1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MLStyle.jl</a:t>
            </a:r>
            <a:endParaRPr lang="en-US" altLang="zh-CN" sz="3600" b="1" dirty="0" smtClean="0">
              <a:solidFill>
                <a:schemeClr val="accent5">
                  <a:lumMod val="75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3. Why use </a:t>
            </a:r>
            <a:r>
              <a:rPr lang="en-US" altLang="zh-CN" sz="3600" b="1" dirty="0" err="1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MLStyle.jl</a:t>
            </a:r>
            <a:endParaRPr lang="en-US" altLang="zh-CN" sz="3600" b="1" dirty="0" smtClean="0">
              <a:solidFill>
                <a:schemeClr val="accent5">
                  <a:lumMod val="75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</a:rPr>
              <a:t>1. Efficiency, and how can?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</a:rPr>
              <a:t>2. Extensibility, and how can?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</a:rPr>
              <a:t>3. Additional 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</a:rPr>
              <a:t>reasons…</a:t>
            </a:r>
            <a:endParaRPr lang="en-US" altLang="zh-CN" sz="3600" b="1" dirty="0" smtClean="0">
              <a:solidFill>
                <a:schemeClr val="accent5">
                  <a:lumMod val="75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3600" b="1" dirty="0" smtClean="0">
                <a:solidFill>
                  <a:schemeClr val="accent5">
                    <a:lumMod val="75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4. Examples</a:t>
            </a:r>
            <a:endParaRPr lang="en-US" altLang="zh-CN" sz="3600" b="1" dirty="0">
              <a:solidFill>
                <a:schemeClr val="accent5">
                  <a:lumMod val="75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4279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971423"/>
            <a:ext cx="7621476" cy="5852957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3" name="矩形 2"/>
          <p:cNvSpPr/>
          <p:nvPr/>
        </p:nvSpPr>
        <p:spPr>
          <a:xfrm>
            <a:off x="844204" y="24184"/>
            <a:ext cx="697659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Debugger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1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44204" y="24184"/>
            <a:ext cx="697659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Debugger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052736"/>
            <a:ext cx="5584369" cy="5592312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04100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115616" y="188640"/>
            <a:ext cx="58576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- Parsing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268760"/>
            <a:ext cx="4208802" cy="5351852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矩形 4"/>
          <p:cNvSpPr/>
          <p:nvPr/>
        </p:nvSpPr>
        <p:spPr>
          <a:xfrm>
            <a:off x="4820362" y="16288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000" dirty="0" err="1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RBNF.jl</a:t>
            </a:r>
            <a:endParaRPr lang="en-US" altLang="zh-CN" sz="2000" dirty="0" smtClean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000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Julia </a:t>
            </a:r>
            <a:r>
              <a:rPr lang="en-US" altLang="zh-CN" sz="2000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Syntaxes  -&gt; Parser </a:t>
            </a:r>
            <a:r>
              <a:rPr lang="en-US" altLang="zh-CN" sz="2000" dirty="0" err="1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Combinators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41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757510"/>
            <a:ext cx="9144000" cy="6121913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3" name="矩形 2"/>
          <p:cNvSpPr/>
          <p:nvPr/>
        </p:nvSpPr>
        <p:spPr>
          <a:xfrm>
            <a:off x="1403648" y="24184"/>
            <a:ext cx="58576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- Parsing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923928" y="2060848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000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Syntax-driven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000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intuitive</a:t>
            </a:r>
          </a:p>
        </p:txBody>
      </p:sp>
    </p:spTree>
    <p:extLst>
      <p:ext uri="{BB962C8B-B14F-4D97-AF65-F5344CB8AC3E}">
        <p14:creationId xmlns:p14="http://schemas.microsoft.com/office/powerpoint/2010/main" val="104600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831312" y="476672"/>
            <a:ext cx="478528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- DSL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0222"/>
            <a:ext cx="3096344" cy="685246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813511" y="1916832"/>
            <a:ext cx="482453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Parser from Example-Parsing section.</a:t>
            </a:r>
          </a:p>
          <a:p>
            <a:pPr>
              <a:lnSpc>
                <a:spcPct val="150000"/>
              </a:lnSpc>
            </a:pPr>
            <a:endParaRPr lang="en-US" altLang="zh-CN" sz="1800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1. Custom </a:t>
            </a:r>
            <a:r>
              <a:rPr lang="en-US" altLang="zh-CN" sz="1800" dirty="0" err="1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p</a:t>
            </a:r>
            <a:r>
              <a:rPr lang="en-US" altLang="zh-CN" sz="1800" dirty="0" err="1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recedences</a:t>
            </a:r>
            <a:r>
              <a:rPr lang="en-US" altLang="zh-CN" sz="1800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 and </a:t>
            </a:r>
            <a:r>
              <a:rPr lang="en-US" altLang="zh-CN" sz="1800" dirty="0" err="1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a</a:t>
            </a:r>
            <a:r>
              <a:rPr lang="en-US" altLang="zh-CN" sz="1800" dirty="0" err="1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ssociativities</a:t>
            </a:r>
            <a:endParaRPr lang="en-US" altLang="zh-CN" sz="1800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2. Let </a:t>
            </a:r>
            <a:r>
              <a:rPr lang="en-US" altLang="zh-CN" sz="1800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bindings, let-rec bindings</a:t>
            </a:r>
          </a:p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668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84430" y="404664"/>
            <a:ext cx="585128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Py2Jl.jl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13" y="1327994"/>
            <a:ext cx="3742858" cy="5240002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文本框 4"/>
          <p:cNvSpPr txBox="1"/>
          <p:nvPr/>
        </p:nvSpPr>
        <p:spPr>
          <a:xfrm>
            <a:off x="5004048" y="1700808"/>
            <a:ext cx="39604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A custom pattern </a:t>
            </a:r>
            <a:r>
              <a:rPr lang="en-US" altLang="zh-CN" b="1" i="1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Record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providing a more handy way to match </a:t>
            </a:r>
            <a:r>
              <a:rPr lang="en-US" altLang="zh-CN" dirty="0" err="1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Dict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</a:rPr>
              <a:t>{Symbol, T}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63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98984" y="236157"/>
            <a:ext cx="585128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Py2Jl.jl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167412"/>
            <a:ext cx="3816424" cy="5314801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4231949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475656" y="116632"/>
            <a:ext cx="585128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Py2Jl.jl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196752"/>
            <a:ext cx="8244408" cy="527000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82890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83568" y="404664"/>
            <a:ext cx="763221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- Extending </a:t>
            </a:r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literal syntaxes</a:t>
            </a:r>
          </a:p>
          <a:p>
            <a:pPr algn="ctr"/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227" y="1142513"/>
            <a:ext cx="5474899" cy="5543336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15261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412776"/>
            <a:ext cx="7495718" cy="4267723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3" name="矩形 2"/>
          <p:cNvSpPr/>
          <p:nvPr/>
        </p:nvSpPr>
        <p:spPr>
          <a:xfrm>
            <a:off x="683568" y="404664"/>
            <a:ext cx="763221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- Extending </a:t>
            </a:r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literal syntaxes</a:t>
            </a:r>
          </a:p>
          <a:p>
            <a:pPr algn="ctr"/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536" y="1139136"/>
            <a:ext cx="2968487" cy="5157192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4693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15616" y="971823"/>
            <a:ext cx="6525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5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What is </a:t>
            </a:r>
            <a:r>
              <a:rPr lang="en-US" altLang="zh-CN" sz="54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MLStyle.jl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11760" y="2348880"/>
            <a:ext cx="70494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ML denotes “Meta Language” here</a:t>
            </a:r>
            <a:endParaRPr lang="zh-CN" altLang="en-US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39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371262" y="404664"/>
            <a:ext cx="6256841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Query </a:t>
            </a:r>
            <a:r>
              <a:rPr lang="en-US" altLang="zh-CN" sz="36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eDSL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 : </a:t>
            </a:r>
            <a:r>
              <a:rPr lang="en-US" altLang="zh-CN" sz="36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Linq</a:t>
            </a:r>
            <a:endParaRPr lang="en-US" altLang="zh-CN" sz="36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  <a:p>
            <a:pPr algn="ctr"/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120595"/>
            <a:ext cx="5616624" cy="5403634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05777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371262" y="404664"/>
            <a:ext cx="6256841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Query </a:t>
            </a:r>
            <a:r>
              <a:rPr lang="en-US" altLang="zh-CN" sz="36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eDSL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 : </a:t>
            </a:r>
            <a:r>
              <a:rPr lang="en-US" altLang="zh-CN" sz="36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Linq</a:t>
            </a:r>
            <a:endParaRPr lang="en-US" altLang="zh-CN" sz="36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  <a:p>
            <a:pPr algn="ctr"/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427" y="1340768"/>
            <a:ext cx="6310492" cy="521382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78955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376875" y="404664"/>
            <a:ext cx="62456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Syntax Extensions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010" y="1340768"/>
            <a:ext cx="5779350" cy="5167328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46477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78641" y="476672"/>
            <a:ext cx="62456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Syntax Extensions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123003"/>
            <a:ext cx="6803804" cy="5539631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45178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78641" y="476672"/>
            <a:ext cx="62456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Syntax Extensions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412776"/>
            <a:ext cx="7147736" cy="459595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254012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78641" y="476672"/>
            <a:ext cx="62456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Syntax Extensions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412776"/>
            <a:ext cx="7164288" cy="4606596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35151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78641" y="476672"/>
            <a:ext cx="62456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Syntax Extensions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137128"/>
            <a:ext cx="7658543" cy="5184576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57626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331640" y="243225"/>
            <a:ext cx="609493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Examples </a:t>
            </a:r>
            <a:r>
              <a:rPr lang="en-US" altLang="zh-CN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– Static Type Checking</a:t>
            </a:r>
          </a:p>
          <a:p>
            <a:pPr algn="ctr"/>
            <a:r>
              <a:rPr lang="en-US" altLang="zh-CN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(By Jonathan </a:t>
            </a:r>
            <a:r>
              <a:rPr lang="en-US" altLang="zh-CN" sz="32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Bieler</a:t>
            </a:r>
            <a:r>
              <a:rPr lang="en-US" altLang="zh-CN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)</a:t>
            </a:r>
          </a:p>
        </p:txBody>
      </p:sp>
      <p:sp>
        <p:nvSpPr>
          <p:cNvPr id="2" name="矩形 1"/>
          <p:cNvSpPr/>
          <p:nvPr/>
        </p:nvSpPr>
        <p:spPr>
          <a:xfrm>
            <a:off x="482460" y="1514929"/>
            <a:ext cx="80487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2"/>
              </a:rPr>
              <a:t>https://nextjournal.com/jbieler/adding-static-type-checking-to-julia-in-100-lines-of-code/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78" y="2564904"/>
            <a:ext cx="5630359" cy="382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1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763688" y="332656"/>
            <a:ext cx="4968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/>
              <a:t>Acknowledgements</a:t>
            </a:r>
            <a:endParaRPr lang="zh-CN" altLang="en-US" sz="32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683568" y="917431"/>
            <a:ext cx="7632848" cy="614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8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Chad </a:t>
            </a:r>
            <a:r>
              <a:rPr lang="en-US" altLang="zh-CN" sz="18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Scherrer</a:t>
            </a:r>
            <a:r>
              <a:rPr lang="en-US" altLang="zh-CN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, </a:t>
            </a:r>
            <a:r>
              <a:rPr lang="en-US" altLang="zh-CN" sz="18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Arets</a:t>
            </a:r>
            <a:r>
              <a:rPr lang="en-US" altLang="zh-CN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 </a:t>
            </a:r>
            <a:r>
              <a:rPr lang="en-US" altLang="zh-CN" sz="18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Paeglis</a:t>
            </a:r>
            <a:r>
              <a:rPr lang="en-US" altLang="zh-CN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 and Jeffrey Sarnoff, who encouraged me in the development of </a:t>
            </a:r>
            <a:r>
              <a:rPr lang="en-US" altLang="zh-CN" sz="18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MLStyle.jl</a:t>
            </a:r>
            <a:r>
              <a:rPr lang="en-US" altLang="zh-CN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800" b="1" dirty="0" smtClean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Roger Luo and </a:t>
            </a:r>
            <a:r>
              <a:rPr lang="en-US" altLang="zh-CN" sz="18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JuliaCN</a:t>
            </a:r>
            <a:r>
              <a:rPr lang="en-US" altLang="zh-CN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, </a:t>
            </a:r>
            <a:r>
              <a:rPr lang="en-US" altLang="zh-CN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who gave me the chance to give a talk here.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800" b="1" dirty="0" smtClean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The </a:t>
            </a:r>
            <a:r>
              <a:rPr lang="en-US" altLang="zh-CN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creators and maintainers of Julia language, thanks for bringing us such a surprising </a:t>
            </a:r>
            <a:r>
              <a:rPr lang="en-US" altLang="zh-CN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language as well as such an active community.</a:t>
            </a:r>
            <a:endParaRPr lang="en-US" altLang="zh-CN" sz="18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800" b="1" dirty="0" smtClean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My </a:t>
            </a:r>
            <a:r>
              <a:rPr lang="en-US" altLang="zh-CN" sz="1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parents, who support me in every aspect of my life</a:t>
            </a:r>
            <a:r>
              <a:rPr lang="en-US" altLang="zh-CN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8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The main contributors listed in </a:t>
            </a:r>
            <a:r>
              <a:rPr lang="en-US" altLang="zh-CN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hlinkClick r:id="rId2"/>
              </a:rPr>
              <a:t>https://github.com/thautwarm/MLStyle.jl/blob/master/acknowledgements.txt</a:t>
            </a:r>
            <a:endParaRPr lang="en-US" altLang="zh-CN" sz="1800" b="1" dirty="0" smtClean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</a:endParaRPr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18575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1560" y="2106057"/>
            <a:ext cx="8740477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/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Briefly,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Extensible and efficient pattern matching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b="1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Data types, syntax extensions, etc.</a:t>
            </a:r>
          </a:p>
          <a:p>
            <a:pPr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Matching ASTs syntactically(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  <a:sym typeface="Wingdings" panose="05000000000000000000" pitchFamily="2" charset="2"/>
              </a:rPr>
              <a:t> accidentally but nice to have)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</p:txBody>
      </p:sp>
      <p:sp>
        <p:nvSpPr>
          <p:cNvPr id="6" name="文本框 5"/>
          <p:cNvSpPr txBox="1"/>
          <p:nvPr/>
        </p:nvSpPr>
        <p:spPr>
          <a:xfrm>
            <a:off x="395536" y="332656"/>
            <a:ext cx="84249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Functional Programming Infrastructures</a:t>
            </a:r>
            <a:endParaRPr lang="zh-CN" altLang="en-US" sz="40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92274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0"/>
            <a:ext cx="4716016" cy="5326978"/>
          </a:xfrm>
          <a:prstGeom prst="rect">
            <a:avLst/>
          </a:prstGeom>
          <a:effectLst>
            <a:softEdge rad="25400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770" y="-99392"/>
            <a:ext cx="4555208" cy="6992955"/>
          </a:xfrm>
          <a:prstGeom prst="rect">
            <a:avLst/>
          </a:prstGeom>
          <a:noFill/>
          <a:ln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  <a:effectLst>
            <a:outerShdw blurRad="50800" dist="63500" dir="5400000" algn="ctr" rotWithShape="0">
              <a:srgbClr val="000000">
                <a:alpha val="50000"/>
              </a:srgbClr>
            </a:outerShdw>
            <a:softEdge rad="254000"/>
          </a:effectLst>
        </p:spPr>
      </p:pic>
      <p:sp>
        <p:nvSpPr>
          <p:cNvPr id="8" name="右箭头 7"/>
          <p:cNvSpPr/>
          <p:nvPr/>
        </p:nvSpPr>
        <p:spPr>
          <a:xfrm>
            <a:off x="2699792" y="2348880"/>
            <a:ext cx="2808312" cy="1152128"/>
          </a:xfrm>
          <a:prstGeom prst="rightArrow">
            <a:avLst/>
          </a:prstGeom>
          <a:gradFill>
            <a:gsLst>
              <a:gs pos="81000">
                <a:schemeClr val="accent1">
                  <a:lumMod val="75000"/>
                </a:schemeClr>
              </a:gs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</a:gradFill>
          <a:ln>
            <a:solidFill>
              <a:schemeClr val="accent1">
                <a:shade val="5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 </a:t>
            </a:r>
            <a:r>
              <a:rPr lang="en-US" altLang="zh-CN" sz="2000" b="1" dirty="0" err="1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MLStyle.jl</a:t>
            </a:r>
            <a:endParaRPr lang="zh-CN" altLang="en-US" sz="2000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55975" y="5445224"/>
            <a:ext cx="4464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For 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</a:rPr>
              <a:t>Practice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02066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71600" y="476672"/>
            <a:ext cx="72728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Playful as well as Practical</a:t>
            </a:r>
            <a:endParaRPr lang="zh-CN" altLang="en-US" sz="4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4028" y="1556792"/>
            <a:ext cx="8856984" cy="4467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57200">
              <a:lnSpc>
                <a:spcPct val="150000"/>
              </a:lnSpc>
              <a:spcBef>
                <a:spcPct val="0"/>
              </a:spcBef>
              <a:buAutoNum type="arabicPeriod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Static type checking in 100 lines</a:t>
            </a:r>
          </a:p>
          <a:p>
            <a:pPr indent="-457200">
              <a:lnSpc>
                <a:spcPct val="150000"/>
              </a:lnSpc>
              <a:spcBef>
                <a:spcPct val="0"/>
              </a:spcBef>
              <a:buAutoNum type="arabicPeriod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Various routes to LISP syntax in 50 lines</a:t>
            </a:r>
          </a:p>
          <a:p>
            <a:pPr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Debugger in 200 lines</a:t>
            </a:r>
          </a:p>
          <a:p>
            <a:pPr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Parser generators</a:t>
            </a:r>
          </a:p>
          <a:p>
            <a:pPr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Extending Julia literals</a:t>
            </a:r>
          </a:p>
          <a:p>
            <a:pPr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Transpilers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…(check the repo </a:t>
            </a: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MLStyle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-Playground)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P.S: I believe It’ll work well in GUIs and web dev</a:t>
            </a:r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173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1560" y="404664"/>
            <a:ext cx="8424936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sz="5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Why I made </a:t>
            </a:r>
            <a:r>
              <a:rPr lang="en-US" altLang="zh-CN" sz="54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MLStyle.jl</a:t>
            </a:r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?</a:t>
            </a:r>
          </a:p>
          <a:p>
            <a:endParaRPr lang="en-US" altLang="zh-CN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  <a:p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Motivations?</a:t>
            </a:r>
          </a:p>
        </p:txBody>
      </p:sp>
    </p:spTree>
    <p:extLst>
      <p:ext uri="{BB962C8B-B14F-4D97-AF65-F5344CB8AC3E}">
        <p14:creationId xmlns:p14="http://schemas.microsoft.com/office/powerpoint/2010/main" val="1071669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1560" y="1166044"/>
            <a:ext cx="806489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1. Used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to be addicted to pattern matching</a:t>
            </a:r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2. Noticed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a valid syntax to express matching</a:t>
            </a:r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3. Cannot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do this easily in Python</a:t>
            </a:r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4. The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implementation could be efficient and easy</a:t>
            </a:r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5. Don’t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know there’s already </a:t>
            </a: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Match.jl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6. Possible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to define my own patterns, extensible and 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more</a:t>
            </a:r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Candara" panose="020E0502030303020204" pitchFamily="34" charset="0"/>
                <a:ea typeface="+mj-ea"/>
                <a:cs typeface="+mj-cs"/>
              </a:rPr>
              <a:t>7. Get out of the pervasive limitations around programming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Candara" panose="020E0502030303020204" pitchFamily="34" charset="0"/>
              <a:ea typeface="+mj-ea"/>
              <a:cs typeface="+mj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51720" y="260648"/>
            <a:ext cx="4464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ras Medium ITC" panose="020B0602030504020804" pitchFamily="34" charset="0"/>
                <a:ea typeface="+mj-ea"/>
                <a:cs typeface="+mj-cs"/>
              </a:rPr>
              <a:t>Motivations</a:t>
            </a:r>
            <a:endParaRPr lang="zh-CN" altLang="en-US" sz="5400" b="1" dirty="0">
              <a:solidFill>
                <a:schemeClr val="tx2">
                  <a:lumMod val="60000"/>
                  <a:lumOff val="40000"/>
                </a:schemeClr>
              </a:solidFill>
              <a:latin typeface="Eras Medium ITC" panose="020B06020305040208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1123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908</Words>
  <Application>Microsoft Office PowerPoint</Application>
  <PresentationFormat>全屏显示(4:3)</PresentationFormat>
  <Paragraphs>185</Paragraphs>
  <Slides>48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56" baseType="lpstr">
      <vt:lpstr>宋体</vt:lpstr>
      <vt:lpstr>Arial</vt:lpstr>
      <vt:lpstr>Calibri</vt:lpstr>
      <vt:lpstr>Candara</vt:lpstr>
      <vt:lpstr>Consolas</vt:lpstr>
      <vt:lpstr>Eras Medium ITC</vt:lpstr>
      <vt:lpstr>Wingdings</vt:lpstr>
      <vt:lpstr>Office Theme</vt:lpstr>
      <vt:lpstr>MLStyle.jl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2014-06-18T18:35:22Z</dcterms:created>
  <dcterms:modified xsi:type="dcterms:W3CDTF">2019-08-23T16:02:34Z</dcterms:modified>
</cp:coreProperties>
</file>